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4" r:id="rId3"/>
    <p:sldId id="267" r:id="rId4"/>
    <p:sldId id="271" r:id="rId5"/>
    <p:sldId id="285" r:id="rId6"/>
    <p:sldId id="275" r:id="rId7"/>
    <p:sldId id="287" r:id="rId8"/>
    <p:sldId id="288" r:id="rId9"/>
    <p:sldId id="280" r:id="rId10"/>
    <p:sldId id="278" r:id="rId11"/>
    <p:sldId id="272" r:id="rId12"/>
    <p:sldId id="279" r:id="rId13"/>
    <p:sldId id="276" r:id="rId14"/>
    <p:sldId id="277" r:id="rId15"/>
    <p:sldId id="273" r:id="rId16"/>
    <p:sldId id="274" r:id="rId17"/>
    <p:sldId id="282" r:id="rId18"/>
    <p:sldId id="286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" initials="je" lastIdx="2" clrIdx="0">
    <p:extLst>
      <p:ext uri="{19B8F6BF-5375-455C-9EA6-DF929625EA0E}">
        <p15:presenceInfo xmlns:p15="http://schemas.microsoft.com/office/powerpoint/2012/main" userId="jaco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87882" autoAdjust="0"/>
  </p:normalViewPr>
  <p:slideViewPr>
    <p:cSldViewPr snapToGrid="0" snapToObjects="1">
      <p:cViewPr varScale="1">
        <p:scale>
          <a:sx n="88" d="100"/>
          <a:sy n="8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E5F14-E0E7-4EF2-B89A-72FFCB96C6A6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DF5DD-3B60-4E09-B03D-0C21E18B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4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from a paper Jacob is working on – the image</a:t>
            </a:r>
            <a:r>
              <a:rPr lang="en-US" baseline="0" dirty="0" smtClean="0"/>
              <a:t> uses the “rainbow” color scheme, with values of 0 set to black</a:t>
            </a:r>
          </a:p>
          <a:p>
            <a:r>
              <a:rPr lang="en-US" baseline="0" dirty="0" smtClean="0"/>
              <a:t>Jacob isn’t too fond of the color scale, but the lab has been using it for these types of images for years – sometimes you have to pick your battles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2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094-54C2-B94A-AF1B-39031A02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FC8B0-DBB8-F949-AEE0-9CB0E84DC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66153-8675-D84B-97EC-2615A108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3C42-D4F3-9545-810D-35806A39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F7155-3E09-1E46-89BF-3852DEAF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28C3-3541-324A-AA67-BF9EB955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894A-926D-664E-A3B1-77A0B1261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F651-3FB6-8647-9CD9-BE2ED1F7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FDB1-8AA7-F34F-AD28-7EC028B7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335A-B5CA-D04C-8C9D-FCFFB96F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3B6BD-4005-DF41-9077-8CFD4E2B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BAB2E-762A-9C49-B8D6-6FFD3B5D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3D6AF-DDF8-EC42-868A-97C16999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0697-9333-BA4E-9A54-F6F63EC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6EB0D-8445-9E43-B0AD-869CE9DC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BF10-F78B-0941-A890-9AAEC76E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3785-43B0-F941-A03D-40D850BB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0862-A590-2545-80F9-2F193F96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49BC-115B-954C-B63F-3CED0B9F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BEA5-3656-3C47-A21C-7A86CFBE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6A36-932F-9F4E-B3C3-283E87CF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CB2CB-9F0F-4C4A-8258-ECB40EA9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2853B-BA84-E14A-82E1-E229AC74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C4600-4668-DA4B-A252-6B5049FE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1512D-5D13-7B40-8EB8-DEEEBF00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86CD-583E-BB4F-AD5A-8E59A241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3574-254A-AE4F-851D-318674277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04E31-D66B-C742-851B-25DF660CC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B9220-10B4-C24A-A555-87E4D15B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B55F-CC79-D541-9ABE-D9DF4C0E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46608-C1EA-E248-8CB6-BF2F4808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AC02-8ACF-9946-A15E-26AF688B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3C71-F8AA-3A4A-9605-913EFD2F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668AB-472A-D24C-BE82-E36E692D6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71E61-06F8-2148-99DB-745724B10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DCB6-4F99-5C40-9A1B-32D2A4995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B06EB-DE03-4348-AC18-00182C58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44C5D-149B-B44C-95CA-6025FE9E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E07E5-84A4-D649-A82B-2C26F37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DAB1-FB42-1743-BA85-B5785CA8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AE764-0E65-3447-A6F0-84CE7BC4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1FC23-0014-694F-8C3C-25D342AE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F3CC-75BA-BA4C-9DA5-C9EC865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64FD5-0A90-F944-BB89-780B224D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51DBA-DEA1-4C44-825E-EC645630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F2B0-ACFE-C942-89B2-C1E5775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342E-CE9D-5744-9866-B68FF3BA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D7AA8-77DC-6548-8D39-D64C4F3F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45AA3-41AF-4F40-A37F-9F66611B4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02CA-6792-C54C-9098-ED909536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45BFF-A705-A144-A779-6E5D4D97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BC1E-21CB-2647-B97B-1E7008B7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2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E6D4-EE5E-404D-95B2-21C050AA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D8392-DD4A-E845-B374-64533F4F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A23E6-B529-A346-8058-F98B7804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A6FA3-B013-1949-A9CE-3CD9EB31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E784-83C8-4C41-9D40-69ACA5B7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39E5-4B93-3F4A-AB6D-31AC328A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8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0574F-EC2D-F74F-96CE-58EFADB3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D902E-8794-7F46-A5B2-C7101977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9B3D6-61E8-1846-B355-259113370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ECEB-6AEA-C94A-A41A-D3CE19F3D862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19D2-D866-AE48-BBC0-D9CEAEBA5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53AE-D178-544F-9920-89B519947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nnethmoreland.com/color-advice/" TargetMode="External"/><Relationship Id="rId2" Type="http://schemas.openxmlformats.org/officeDocument/2006/relationships/hyperlink" Target="https://www.datanovia.com/en/blog/top-r-color-palettes-to-know-for-great-data-visualiz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-book.org/index.html" TargetMode="External"/><Relationship Id="rId2" Type="http://schemas.openxmlformats.org/officeDocument/2006/relationships/hyperlink" Target="https://clauswilke.com/dataviz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studio/cheatsheets/blob/main/data-visualization-2.1.pdf" TargetMode="External"/><Relationship Id="rId4" Type="http://schemas.openxmlformats.org/officeDocument/2006/relationships/hyperlink" Target="https://r-graphics.or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medium.economist.com/mistakes-weve-drawn-a-few-8cdd8a42d36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09F-CF97-E140-9C72-F6B8FE0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043"/>
            <a:ext cx="9144000" cy="2387600"/>
          </a:xfrm>
        </p:spPr>
        <p:txBody>
          <a:bodyPr/>
          <a:lstStyle/>
          <a:p>
            <a:r>
              <a:rPr lang="en-US" dirty="0" smtClean="0"/>
              <a:t>Effective Visualization 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F042A-18C2-374D-AC35-95ED4B28F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71881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Lab </a:t>
            </a:r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95" y="2480217"/>
            <a:ext cx="8046209" cy="383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45287" y="6391037"/>
            <a:ext cx="344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Charles Joseph </a:t>
            </a:r>
            <a:r>
              <a:rPr lang="en-US" dirty="0" err="1" smtClean="0"/>
              <a:t>Minard</a:t>
            </a:r>
            <a:r>
              <a:rPr lang="en-US" dirty="0" smtClean="0"/>
              <a:t>, Paris, 1869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5139" y="3837354"/>
            <a:ext cx="6455508" cy="8925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One of the classic blunders:</a:t>
            </a:r>
          </a:p>
          <a:p>
            <a:pPr algn="ctr"/>
            <a:r>
              <a:rPr lang="en-US" sz="2800" dirty="0" smtClean="0"/>
              <a:t>“Never get involved in a land war in Asia”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628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Data-ink ratio and </a:t>
            </a:r>
            <a:r>
              <a:rPr lang="en-US" dirty="0" err="1" smtClean="0"/>
              <a:t>chartjunk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657" y="1690688"/>
            <a:ext cx="7586686" cy="480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Data-ink ratio and </a:t>
            </a:r>
            <a:r>
              <a:rPr lang="en-US" dirty="0" err="1" smtClean="0"/>
              <a:t>chartjunk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946" y="1394459"/>
            <a:ext cx="7722108" cy="534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Data-ink ratio and </a:t>
            </a:r>
            <a:r>
              <a:rPr lang="en-US" dirty="0" err="1" smtClean="0"/>
              <a:t>chartjunk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7" y="2438400"/>
            <a:ext cx="5394623" cy="3415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61"/>
          <a:stretch/>
        </p:blipFill>
        <p:spPr>
          <a:xfrm>
            <a:off x="6389311" y="2300288"/>
            <a:ext cx="5425130" cy="429558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819887" y="4054503"/>
            <a:ext cx="41954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9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data – small multiples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37" y="1295780"/>
            <a:ext cx="7595249" cy="54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7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data – small multiples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42" b="31855"/>
          <a:stretch/>
        </p:blipFill>
        <p:spPr>
          <a:xfrm>
            <a:off x="658127" y="1690688"/>
            <a:ext cx="10695673" cy="4787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r="88578" b="75220"/>
          <a:stretch/>
        </p:blipFill>
        <p:spPr>
          <a:xfrm>
            <a:off x="658127" y="2239617"/>
            <a:ext cx="1547191" cy="11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9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color?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950720"/>
            <a:ext cx="5382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Will my figure </a:t>
            </a:r>
            <a:r>
              <a:rPr lang="en-US" sz="2800" b="1" dirty="0" smtClean="0"/>
              <a:t>benefit</a:t>
            </a:r>
            <a:r>
              <a:rPr lang="en-US" sz="2800" dirty="0" smtClean="0"/>
              <a:t> from color?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17551" y="2962656"/>
            <a:ext cx="4358694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color to:</a:t>
            </a:r>
          </a:p>
          <a:p>
            <a:endParaRPr lang="en-US" sz="1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Distinguish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Represent data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Emphasize visual elements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902" y="2853880"/>
            <a:ext cx="3239845" cy="3904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615" y="2853880"/>
            <a:ext cx="2925917" cy="3752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52" y="235816"/>
            <a:ext cx="3357236" cy="234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4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color scales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9266"/>
          <a:stretch/>
        </p:blipFill>
        <p:spPr>
          <a:xfrm>
            <a:off x="1266750" y="1690689"/>
            <a:ext cx="9133385" cy="1137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7" b="58160"/>
          <a:stretch/>
        </p:blipFill>
        <p:spPr>
          <a:xfrm>
            <a:off x="1266749" y="2901695"/>
            <a:ext cx="9133385" cy="1085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30" b="39718"/>
          <a:stretch/>
        </p:blipFill>
        <p:spPr>
          <a:xfrm>
            <a:off x="1266750" y="4035553"/>
            <a:ext cx="9133385" cy="96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59" b="19228"/>
          <a:stretch/>
        </p:blipFill>
        <p:spPr>
          <a:xfrm>
            <a:off x="1266750" y="5205984"/>
            <a:ext cx="9133385" cy="91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0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 the rainbow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1" y="2055594"/>
            <a:ext cx="5649113" cy="4039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47" y="2055594"/>
            <a:ext cx="5601482" cy="3972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092" y="1783048"/>
            <a:ext cx="110956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 the rainbow </a:t>
            </a:r>
            <a:r>
              <a:rPr lang="en-US" sz="2800" dirty="0" smtClean="0"/>
              <a:t>(unless your boss wants it)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6" y="2379775"/>
            <a:ext cx="11549580" cy="316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41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and palette 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7321" y="1690688"/>
            <a:ext cx="85384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hlinkClick r:id="rId2"/>
              </a:rPr>
              <a:t>Top R Color Palettes to Know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>
                <a:hlinkClick r:id="rId3"/>
              </a:rPr>
              <a:t>Kenneth Moreland’s Color Advice (highly recommended!)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4" y="3914842"/>
            <a:ext cx="4459028" cy="1862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117" y="3728120"/>
            <a:ext cx="6167683" cy="3088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29" y="3242277"/>
            <a:ext cx="5410955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1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Principles of effective visualization</a:t>
            </a:r>
          </a:p>
          <a:p>
            <a:r>
              <a:rPr lang="en-US" dirty="0" smtClean="0"/>
              <a:t>Color and color scales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ggplot</a:t>
            </a:r>
            <a:r>
              <a:rPr lang="en-US" dirty="0" smtClean="0"/>
              <a:t> intro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Next time:</a:t>
            </a:r>
          </a:p>
          <a:p>
            <a:pPr lvl="1"/>
            <a:r>
              <a:rPr lang="en-US" dirty="0" smtClean="0"/>
              <a:t>Image files (raster and vector, resolution)</a:t>
            </a:r>
          </a:p>
          <a:p>
            <a:pPr lvl="1"/>
            <a:r>
              <a:rPr lang="en-US" dirty="0" smtClean="0"/>
              <a:t>Putting data on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619" y="1944370"/>
            <a:ext cx="4856181" cy="43513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 smtClean="0"/>
              <a:t>design concepts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 smtClean="0"/>
              <a:t>R graphing philosophy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 smtClean="0"/>
              <a:t>“how do I make this plot?”</a:t>
            </a:r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72945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2"/>
              </a:rPr>
              <a:t>Claus Wilke’s Fundamentals of Data Visualization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3"/>
              </a:rPr>
              <a:t>Hadley Wickham </a:t>
            </a:r>
            <a:r>
              <a:rPr lang="en-US" i="1" dirty="0" smtClean="0">
                <a:hlinkClick r:id="rId3"/>
              </a:rPr>
              <a:t>et al</a:t>
            </a:r>
            <a:r>
              <a:rPr lang="en-US" dirty="0" smtClean="0">
                <a:hlinkClick r:id="rId3"/>
              </a:rPr>
              <a:t>.’s ggplot2 Book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4"/>
              </a:rPr>
              <a:t>Winston Chang’s R Graphics Cookbook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hlinkClick r:id="rId5"/>
              </a:rPr>
              <a:t>ggplot2 Cheat Sheet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0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12" y="185264"/>
            <a:ext cx="8096027" cy="66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4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6" y="856754"/>
            <a:ext cx="6761033" cy="55440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9" y="1968650"/>
            <a:ext cx="3801776" cy="311745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120179" y="3527378"/>
            <a:ext cx="41954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10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the truth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8149"/>
            <a:ext cx="6228615" cy="375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822" y="2506336"/>
            <a:ext cx="6306634" cy="36452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71744" y="2133600"/>
            <a:ext cx="1097280" cy="719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0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the truth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71744" y="2133600"/>
            <a:ext cx="1097280" cy="719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4" y="1378072"/>
            <a:ext cx="5265005" cy="526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14" y="1478390"/>
            <a:ext cx="5376986" cy="53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6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the truth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71744" y="2133600"/>
            <a:ext cx="1097280" cy="719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 txBox="1">
            <a:spLocks/>
          </p:cNvSpPr>
          <p:nvPr/>
        </p:nvSpPr>
        <p:spPr>
          <a:xfrm>
            <a:off x="990600" y="1978026"/>
            <a:ext cx="8559800" cy="1312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hlinkClick r:id="rId2"/>
              </a:rPr>
              <a:t>The Economist owns up to visualization mistakes</a:t>
            </a:r>
            <a:endParaRPr lang="en-US" dirty="0" smtClean="0"/>
          </a:p>
          <a:p>
            <a:r>
              <a:rPr lang="en-US" dirty="0"/>
              <a:t>Poor carpenters blame their tools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193" y="3827708"/>
            <a:ext cx="8583024" cy="20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6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Data-ink ratio and </a:t>
            </a:r>
            <a:r>
              <a:rPr lang="en-US" dirty="0" err="1" smtClean="0"/>
              <a:t>chartjunk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474821"/>
            <a:ext cx="3144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Data-ink ratio =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213211"/>
            <a:ext cx="1583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Data-ink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255007" y="2828764"/>
            <a:ext cx="5779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Total ink used to print the graphic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4145279" y="4001616"/>
            <a:ext cx="7813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 – proportion of a graphic </a:t>
            </a:r>
            <a:r>
              <a:rPr lang="en-US" sz="3200" b="1" dirty="0" smtClean="0"/>
              <a:t>that can be erased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68947" y="3936061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=</a:t>
            </a:r>
            <a:endParaRPr lang="en-US" sz="3600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41174" y="2797986"/>
            <a:ext cx="577914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5" y="3413539"/>
            <a:ext cx="2543680" cy="320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4967</TotalTime>
  <Words>279</Words>
  <Application>Microsoft Office PowerPoint</Application>
  <PresentationFormat>Widescreen</PresentationFormat>
  <Paragraphs>64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Effective Visualization I </vt:lpstr>
      <vt:lpstr>Agenda</vt:lpstr>
      <vt:lpstr>Recommended resources</vt:lpstr>
      <vt:lpstr>PowerPoint Presentation</vt:lpstr>
      <vt:lpstr>PowerPoint Presentation</vt:lpstr>
      <vt:lpstr>Tell the truth</vt:lpstr>
      <vt:lpstr>Tell the truth</vt:lpstr>
      <vt:lpstr>Tell the truth</vt:lpstr>
      <vt:lpstr>Data-ink ratio and chartjunk</vt:lpstr>
      <vt:lpstr>Data-ink ratio and chartjunk</vt:lpstr>
      <vt:lpstr>Data-ink ratio and chartjunk</vt:lpstr>
      <vt:lpstr>Data-ink ratio and chartjunk</vt:lpstr>
      <vt:lpstr>Multivariate data – small multiples</vt:lpstr>
      <vt:lpstr>Multivariate data – small multiples</vt:lpstr>
      <vt:lpstr>When to use color?</vt:lpstr>
      <vt:lpstr>Types of color scales</vt:lpstr>
      <vt:lpstr>Beware the rainbow</vt:lpstr>
      <vt:lpstr>Beware the rainbow (unless your boss wants it)</vt:lpstr>
      <vt:lpstr>Color and palette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Choices: img of R,python</dc:title>
  <dc:creator>Microsoft Office User</dc:creator>
  <cp:lastModifiedBy>jacob</cp:lastModifiedBy>
  <cp:revision>117</cp:revision>
  <dcterms:created xsi:type="dcterms:W3CDTF">2022-01-22T23:15:34Z</dcterms:created>
  <dcterms:modified xsi:type="dcterms:W3CDTF">2024-02-14T19:42:29Z</dcterms:modified>
</cp:coreProperties>
</file>